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4" r:id="rId3"/>
    <p:sldId id="267" r:id="rId5"/>
    <p:sldId id="260" r:id="rId6"/>
    <p:sldId id="341" r:id="rId7"/>
    <p:sldId id="261" r:id="rId8"/>
    <p:sldId id="269" r:id="rId9"/>
    <p:sldId id="342" r:id="rId10"/>
    <p:sldId id="363" r:id="rId11"/>
    <p:sldId id="31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" initials="B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7D4AD"/>
    <a:srgbClr val="0CA678"/>
    <a:srgbClr val="4CBFA8"/>
    <a:srgbClr val="626A75"/>
    <a:srgbClr val="EFEFF3"/>
    <a:srgbClr val="3F434F"/>
    <a:srgbClr val="1A1B10"/>
    <a:srgbClr val="E7E7EF"/>
    <a:srgbClr val="131927"/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6" autoAdjust="0"/>
    <p:restoredTop sz="95313" autoAdjust="0"/>
  </p:normalViewPr>
  <p:slideViewPr>
    <p:cSldViewPr showGuides="1">
      <p:cViewPr varScale="1">
        <p:scale>
          <a:sx n="98" d="100"/>
          <a:sy n="98" d="100"/>
        </p:scale>
        <p:origin x="78" y="90"/>
      </p:cViewPr>
      <p:guideLst>
        <p:guide orient="horz" pos="2939"/>
        <p:guide pos="7156"/>
        <p:guide pos="5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2000"/>
              <a:t>时间分配</a:t>
            </a:r>
            <a:endParaRPr sz="20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时间分配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组内业务</c:v>
                </c:pt>
                <c:pt idx="1">
                  <c:v>自我业务</c:v>
                </c:pt>
                <c:pt idx="2">
                  <c:v>跨部门沟通</c:v>
                </c:pt>
                <c:pt idx="3">
                  <c:v>技能带教</c:v>
                </c:pt>
                <c:pt idx="4">
                  <c:v>行业趋势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  <c:pt idx="4">
                  <c:v>0.1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5EF35-85AC-4C07-A962-8A52BC33C6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95D3C1B2-421B-4BCD-B097-568F5C3F503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fld id="{122116BA-220B-4462-91CC-593CE5A9A9E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fld id="{024BE447-FE56-419E-8B7D-ACBE0E5CC8B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华文黑体" charset="-122"/>
          <a:ea typeface="华文黑体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3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tags" Target="../tags/tag9.xml"/><Relationship Id="rId5" Type="http://schemas.openxmlformats.org/officeDocument/2006/relationships/image" Target="../media/image9.jpeg"/><Relationship Id="rId4" Type="http://schemas.openxmlformats.org/officeDocument/2006/relationships/tags" Target="../tags/tag8.xml"/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15.xml"/><Relationship Id="rId7" Type="http://schemas.openxmlformats.org/officeDocument/2006/relationships/image" Target="../media/image12.jpeg"/><Relationship Id="rId6" Type="http://schemas.openxmlformats.org/officeDocument/2006/relationships/tags" Target="../tags/tag14.xml"/><Relationship Id="rId5" Type="http://schemas.openxmlformats.org/officeDocument/2006/relationships/image" Target="../media/image11.jpe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6.xml"/><Relationship Id="rId10" Type="http://schemas.openxmlformats.org/officeDocument/2006/relationships/image" Target="../media/image3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41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5400" y="404664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Smart</a:t>
            </a:r>
            <a:r>
              <a:rPr kumimoji="1" lang="zh-CN" altLang="en-US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 </a:t>
            </a:r>
            <a:r>
              <a:rPr kumimoji="1" lang="en-US" altLang="zh-CN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home</a:t>
            </a:r>
            <a:r>
              <a:rPr kumimoji="1" lang="zh-CN" altLang="en-US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 </a:t>
            </a:r>
            <a:r>
              <a:rPr kumimoji="1" lang="en-US" altLang="zh-CN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leading</a:t>
            </a:r>
            <a:r>
              <a:rPr kumimoji="1" lang="zh-CN" altLang="en-US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 </a:t>
            </a:r>
            <a:r>
              <a:rPr kumimoji="1" lang="en-US" altLang="zh-CN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brand</a:t>
            </a:r>
            <a:endParaRPr kumimoji="1" lang="zh-CN" altLang="en-US" sz="1200" dirty="0">
              <a:solidFill>
                <a:srgbClr val="E7D4AD"/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15220" y="4244975"/>
            <a:ext cx="1534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Raynor</a:t>
            </a:r>
            <a:endParaRPr kumimoji="1" lang="en-US" altLang="zh-CN" sz="1600" dirty="0">
              <a:solidFill>
                <a:srgbClr val="E7D4AD"/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97300" y="2508250"/>
            <a:ext cx="77520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5000" dirty="0">
                <a:solidFill>
                  <a:srgbClr val="E7D4AD"/>
                </a:solidFill>
                <a:latin typeface="OPPOSans Heavy" pitchFamily="18" charset="-122"/>
                <a:ea typeface="OPPOSans Heavy" pitchFamily="18" charset="-122"/>
                <a:cs typeface="OPPOSans Heavy" pitchFamily="18" charset="-122"/>
                <a:sym typeface="+mn-ea"/>
              </a:rPr>
              <a:t>管理者角色转变分享</a:t>
            </a:r>
            <a:endParaRPr kumimoji="1" lang="en-US" altLang="zh-CN" sz="5000" dirty="0">
              <a:solidFill>
                <a:srgbClr val="E7D4AD"/>
              </a:solidFill>
              <a:latin typeface="OPPOSans Heavy" pitchFamily="18" charset="-122"/>
              <a:ea typeface="OPPOSans Heavy" pitchFamily="18" charset="-122"/>
              <a:cs typeface="OPPOSans Heavy" pitchFamily="18" charset="-122"/>
            </a:endParaRPr>
          </a:p>
          <a:p>
            <a:pPr algn="r"/>
            <a:r>
              <a:rPr kumimoji="1" lang="zh-CN" altLang="en-US" sz="5000" dirty="0">
                <a:solidFill>
                  <a:srgbClr val="E7D4AD"/>
                </a:solidFill>
                <a:latin typeface="OPPOSans Heavy" pitchFamily="18" charset="-122"/>
                <a:ea typeface="OPPOSans Heavy" pitchFamily="18" charset="-122"/>
                <a:cs typeface="OPPOSans Heavy" pitchFamily="18" charset="-122"/>
                <a:sym typeface="+mn-ea"/>
              </a:rPr>
              <a:t>半年前的状态</a:t>
            </a:r>
            <a:r>
              <a:rPr kumimoji="1" lang="en-US" altLang="zh-CN" sz="5000" dirty="0">
                <a:solidFill>
                  <a:srgbClr val="E7D4AD"/>
                </a:solidFill>
                <a:latin typeface="OPPOSans Heavy" pitchFamily="18" charset="-122"/>
                <a:ea typeface="OPPOSans Heavy" pitchFamily="18" charset="-122"/>
                <a:cs typeface="OPPOSans Heavy" pitchFamily="18" charset="-122"/>
                <a:sym typeface="+mn-ea"/>
              </a:rPr>
              <a:t>&amp;</a:t>
            </a:r>
            <a:r>
              <a:rPr kumimoji="1" lang="zh-CN" altLang="en-US" sz="5000" dirty="0">
                <a:solidFill>
                  <a:srgbClr val="E7D4AD"/>
                </a:solidFill>
                <a:latin typeface="OPPOSans Heavy" pitchFamily="18" charset="-122"/>
                <a:ea typeface="OPPOSans Heavy" pitchFamily="18" charset="-122"/>
                <a:cs typeface="OPPOSans Heavy" pitchFamily="18" charset="-122"/>
                <a:sym typeface="+mn-ea"/>
              </a:rPr>
              <a:t>问题</a:t>
            </a:r>
            <a:endParaRPr kumimoji="1" lang="zh-CN" altLang="en-US" sz="5000" dirty="0">
              <a:solidFill>
                <a:srgbClr val="E7D4AD"/>
              </a:solidFill>
              <a:latin typeface="OPPOSans Heavy" pitchFamily="18" charset="-122"/>
              <a:ea typeface="OPPOSans Heavy" pitchFamily="18" charset="-122"/>
              <a:cs typeface="OPPOSans Heavy" pitchFamily="18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32304" y="0"/>
            <a:ext cx="3359696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842192" y="0"/>
            <a:ext cx="1790311" cy="6858000"/>
          </a:xfrm>
          <a:prstGeom prst="rect">
            <a:avLst/>
          </a:prstGeom>
          <a:solidFill>
            <a:srgbClr val="0CA67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PA_矩形 106"/>
          <p:cNvSpPr/>
          <p:nvPr>
            <p:custDataLst>
              <p:tags r:id="rId2"/>
            </p:custDataLst>
          </p:nvPr>
        </p:nvSpPr>
        <p:spPr>
          <a:xfrm flipH="1">
            <a:off x="1213255" y="2368415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09" name="PA_矩形 106"/>
          <p:cNvSpPr/>
          <p:nvPr>
            <p:custDataLst>
              <p:tags r:id="rId3"/>
            </p:custDataLst>
          </p:nvPr>
        </p:nvSpPr>
        <p:spPr>
          <a:xfrm flipH="1">
            <a:off x="1213255" y="3317025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11" name="PA_矩形 106"/>
          <p:cNvSpPr/>
          <p:nvPr>
            <p:custDataLst>
              <p:tags r:id="rId4"/>
            </p:custDataLst>
          </p:nvPr>
        </p:nvSpPr>
        <p:spPr>
          <a:xfrm flipH="1">
            <a:off x="-2" y="1391149"/>
            <a:ext cx="528459" cy="3252519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rgbClr val="0CA678"/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9345914" y="908720"/>
            <a:ext cx="923330" cy="41044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CONTENTS</a:t>
            </a:r>
            <a:endParaRPr lang="zh-CN" altLang="en-US" sz="48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8" name="PA_矩形 106"/>
          <p:cNvSpPr/>
          <p:nvPr>
            <p:custDataLst>
              <p:tags r:id="rId5"/>
            </p:custDataLst>
          </p:nvPr>
        </p:nvSpPr>
        <p:spPr>
          <a:xfrm flipH="1">
            <a:off x="5075470" y="2368415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29" name="PA_矩形 106"/>
          <p:cNvSpPr/>
          <p:nvPr>
            <p:custDataLst>
              <p:tags r:id="rId6"/>
            </p:custDataLst>
          </p:nvPr>
        </p:nvSpPr>
        <p:spPr>
          <a:xfrm flipH="1">
            <a:off x="5075470" y="3317025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38" name="TextBox 40"/>
          <p:cNvSpPr txBox="1"/>
          <p:nvPr/>
        </p:nvSpPr>
        <p:spPr>
          <a:xfrm>
            <a:off x="1756002" y="2372488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spc="30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之前对管理的理解</a:t>
            </a:r>
            <a:endParaRPr lang="zh-CN" altLang="en-US" sz="2400" spc="3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Black" charset="0"/>
            </a:endParaRPr>
          </a:p>
        </p:txBody>
      </p:sp>
      <p:sp>
        <p:nvSpPr>
          <p:cNvPr id="140" name="TextBox 40"/>
          <p:cNvSpPr txBox="1"/>
          <p:nvPr/>
        </p:nvSpPr>
        <p:spPr>
          <a:xfrm>
            <a:off x="5562924" y="2391479"/>
            <a:ext cx="3268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spc="30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之前工作的时间分配</a:t>
            </a:r>
            <a:endParaRPr lang="zh-CN" sz="2400" spc="3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Black" charset="0"/>
            </a:endParaRPr>
          </a:p>
        </p:txBody>
      </p:sp>
      <p:sp>
        <p:nvSpPr>
          <p:cNvPr id="141" name="TextBox 40"/>
          <p:cNvSpPr txBox="1"/>
          <p:nvPr/>
        </p:nvSpPr>
        <p:spPr>
          <a:xfrm>
            <a:off x="5603564" y="3340075"/>
            <a:ext cx="3268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spc="30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之前职级体系的问题</a:t>
            </a:r>
            <a:endParaRPr lang="zh-CN" sz="2400" spc="3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Black" charset="0"/>
            </a:endParaRPr>
          </a:p>
        </p:txBody>
      </p:sp>
      <p:sp>
        <p:nvSpPr>
          <p:cNvPr id="142" name="TextBox 40"/>
          <p:cNvSpPr txBox="1"/>
          <p:nvPr/>
        </p:nvSpPr>
        <p:spPr>
          <a:xfrm>
            <a:off x="1670910" y="3317025"/>
            <a:ext cx="3268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spc="30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之前绩效目标的问题</a:t>
            </a:r>
            <a:endParaRPr lang="zh-CN" sz="2400" spc="3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Black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sp>
        <p:nvSpPr>
          <p:cNvPr id="2" name="PA_矩形 106"/>
          <p:cNvSpPr/>
          <p:nvPr>
            <p:custDataLst>
              <p:tags r:id="rId8"/>
            </p:custDataLst>
          </p:nvPr>
        </p:nvSpPr>
        <p:spPr>
          <a:xfrm flipH="1">
            <a:off x="1213255" y="4160305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5" name="TextBox 40"/>
          <p:cNvSpPr txBox="1"/>
          <p:nvPr/>
        </p:nvSpPr>
        <p:spPr>
          <a:xfrm>
            <a:off x="1756000" y="4160305"/>
            <a:ext cx="3268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spc="30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之前的管理沟通问题</a:t>
            </a:r>
            <a:endParaRPr lang="en-US" altLang="zh-CN" sz="2400" spc="3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Black" charset="0"/>
            </a:endParaRPr>
          </a:p>
        </p:txBody>
      </p:sp>
      <p:sp>
        <p:nvSpPr>
          <p:cNvPr id="6" name="PA_矩形 106"/>
          <p:cNvSpPr/>
          <p:nvPr>
            <p:custDataLst>
              <p:tags r:id="rId9"/>
            </p:custDataLst>
          </p:nvPr>
        </p:nvSpPr>
        <p:spPr>
          <a:xfrm flipH="1">
            <a:off x="5075470" y="4148875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7" name="TextBox 40"/>
          <p:cNvSpPr txBox="1"/>
          <p:nvPr/>
        </p:nvSpPr>
        <p:spPr>
          <a:xfrm>
            <a:off x="5603564" y="4160495"/>
            <a:ext cx="3268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spc="30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之前人才培养的问题</a:t>
            </a:r>
            <a:endParaRPr lang="zh-CN" sz="2400" spc="300" dirty="0">
              <a:solidFill>
                <a:schemeClr val="tx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Black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  <p:bldP spid="109" grpId="0" bldLvl="0" animBg="1"/>
      <p:bldP spid="111" grpId="0" bldLvl="0" animBg="1"/>
      <p:bldP spid="123" grpId="0"/>
      <p:bldP spid="128" grpId="0" bldLvl="0" animBg="1"/>
      <p:bldP spid="129" grpId="0" bldLvl="0" animBg="1"/>
      <p:bldP spid="138" grpId="0"/>
      <p:bldP spid="140" grpId="0"/>
      <p:bldP spid="141" grpId="0"/>
      <p:bldP spid="142" grpId="0"/>
      <p:bldP spid="2" grpId="0" bldLvl="0" animBg="1"/>
      <p:bldP spid="5" grpId="0"/>
      <p:bldP spid="6" grpId="0" bldLvl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4" name="图片 3" descr="C:\Users\meng\Desktop\500811203.jpg5008112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0160" y="-635"/>
            <a:ext cx="12214225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3068" y="1070150"/>
            <a:ext cx="1549400" cy="4717701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2468" y="1071420"/>
            <a:ext cx="3460750" cy="47159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950" y="2588895"/>
            <a:ext cx="4868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之前   </a:t>
            </a:r>
            <a:r>
              <a:rPr lang="zh-CN" altLang="en-US" sz="3200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管理者角色的理解</a:t>
            </a:r>
            <a:r>
              <a:rPr lang="zh-CN" altLang="en-US" sz="3200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    </a:t>
            </a:r>
            <a:endParaRPr lang="zh-CN" altLang="en-US" sz="3200" dirty="0">
              <a:solidFill>
                <a:srgbClr val="0CA678"/>
              </a:solidFill>
              <a:latin typeface="华文黑体" charset="-122"/>
              <a:ea typeface="华文黑体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3035" y="1463675"/>
            <a:ext cx="3570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  PART    </a:t>
            </a:r>
            <a:r>
              <a:rPr lang="en-US" altLang="zh-CN" sz="3200" b="1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ONE</a:t>
            </a:r>
            <a:endParaRPr lang="zh-CN" altLang="en-US" sz="3200" b="1" dirty="0">
              <a:solidFill>
                <a:srgbClr val="0CA678"/>
              </a:solidFill>
              <a:latin typeface="华文黑体" charset="-122"/>
              <a:ea typeface="华文黑体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2435" y="3113405"/>
            <a:ext cx="3460750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1400" dirty="0"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黑体" charset="-122"/>
                <a:ea typeface="华文黑体" charset="-122"/>
                <a:sym typeface="+mn-ea"/>
              </a:rPr>
              <a:t>1.</a:t>
            </a:r>
            <a:r>
              <a:rPr lang="zh-CN" altLang="en-US" sz="1400" dirty="0">
                <a:latin typeface="华文黑体" charset="-122"/>
                <a:ea typeface="华文黑体" charset="-122"/>
                <a:sym typeface="+mn-ea"/>
              </a:rPr>
              <a:t>高级</a:t>
            </a:r>
            <a:r>
              <a:rPr lang="zh-CN" altLang="en-US" sz="1400" dirty="0">
                <a:latin typeface="华文黑体" charset="-122"/>
                <a:ea typeface="华文黑体" charset="-122"/>
                <a:sym typeface="+mn-ea"/>
              </a:rPr>
              <a:t>业务员（管人还是管事？）</a:t>
            </a:r>
            <a:endParaRPr lang="zh-CN" altLang="en-US" sz="1400" dirty="0"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黑体" charset="-122"/>
                <a:ea typeface="华文黑体" charset="-122"/>
                <a:sym typeface="+mn-ea"/>
              </a:rPr>
              <a:t>2.</a:t>
            </a:r>
            <a:r>
              <a:rPr lang="zh-CN" altLang="en-US" sz="1400" dirty="0">
                <a:latin typeface="华文黑体" charset="-122"/>
                <a:ea typeface="华文黑体" charset="-122"/>
                <a:sym typeface="+mn-ea"/>
              </a:rPr>
              <a:t>传声筒 </a:t>
            </a:r>
            <a:r>
              <a:rPr lang="en-US" altLang="zh-CN" sz="1400" dirty="0">
                <a:latin typeface="华文黑体" charset="-122"/>
                <a:ea typeface="华文黑体" charset="-122"/>
                <a:sym typeface="+mn-ea"/>
              </a:rPr>
              <a:t>&amp; </a:t>
            </a:r>
            <a:r>
              <a:rPr lang="zh-CN" altLang="en-US" sz="1400" dirty="0">
                <a:latin typeface="华文黑体" charset="-122"/>
                <a:ea typeface="华文黑体" charset="-122"/>
                <a:sym typeface="+mn-ea"/>
              </a:rPr>
              <a:t>过滤器 ？</a:t>
            </a:r>
            <a:endParaRPr lang="zh-CN" altLang="en-US" sz="1400" dirty="0"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黑体" charset="-122"/>
                <a:ea typeface="华文黑体" charset="-122"/>
                <a:sym typeface="+mn-ea"/>
              </a:rPr>
              <a:t>3.</a:t>
            </a:r>
            <a:r>
              <a:rPr lang="zh-CN" altLang="en-US" sz="1400" dirty="0">
                <a:latin typeface="华文黑体" charset="-122"/>
                <a:ea typeface="华文黑体" charset="-122"/>
                <a:sym typeface="+mn-ea"/>
              </a:rPr>
              <a:t>消防员（解决问题还是问题解决？）</a:t>
            </a:r>
            <a:endParaRPr lang="zh-CN" altLang="en-US" sz="1400" dirty="0">
              <a:latin typeface="华文黑体" charset="-122"/>
              <a:ea typeface="华文黑体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08170" y="1628775"/>
            <a:ext cx="7783830" cy="360045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文本框 3"/>
          <p:cNvSpPr txBox="1"/>
          <p:nvPr/>
        </p:nvSpPr>
        <p:spPr>
          <a:xfrm>
            <a:off x="8245475" y="3187065"/>
            <a:ext cx="3527425" cy="978535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之前管理岗位时间的分配</a:t>
            </a:r>
            <a:endParaRPr lang="zh-CN" altLang="en-US" sz="2000" b="1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b="1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（独立思考？自我学习？定期总结？人员关注？）</a:t>
            </a:r>
            <a:endParaRPr lang="zh-CN" altLang="en-US" sz="1200" b="1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</p:txBody>
      </p:sp>
      <p:sp>
        <p:nvSpPr>
          <p:cNvPr id="14" name="圆角矩形 12"/>
          <p:cNvSpPr/>
          <p:nvPr/>
        </p:nvSpPr>
        <p:spPr>
          <a:xfrm>
            <a:off x="4408170" y="2038350"/>
            <a:ext cx="3730625" cy="2781935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9" name="文本框 21"/>
          <p:cNvSpPr txBox="1"/>
          <p:nvPr/>
        </p:nvSpPr>
        <p:spPr>
          <a:xfrm>
            <a:off x="8245475" y="2037080"/>
            <a:ext cx="3406140" cy="82296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黑体" charset="-122"/>
                <a:ea typeface="华文黑体" charset="-122"/>
                <a:sym typeface="+mn-ea"/>
              </a:rPr>
              <a:t>Part Two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黑体" charset="-122"/>
              <a:ea typeface="华文黑体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2567608" cy="1080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624392" y="6750000"/>
            <a:ext cx="2567608" cy="1080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graphicFrame>
        <p:nvGraphicFramePr>
          <p:cNvPr id="22" name="图表 21"/>
          <p:cNvGraphicFramePr/>
          <p:nvPr/>
        </p:nvGraphicFramePr>
        <p:xfrm>
          <a:off x="0" y="828675"/>
          <a:ext cx="4408170" cy="5695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366645" y="3544570"/>
            <a:ext cx="18427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组内业务</a:t>
            </a:r>
            <a:r>
              <a:rPr lang="en-US" altLang="zh-CN" sz="20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&amp;</a:t>
            </a:r>
            <a:r>
              <a:rPr lang="zh-CN" altLang="en-US" sz="20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管理</a:t>
            </a:r>
            <a:endParaRPr lang="zh-CN" altLang="en-US" sz="2000" b="1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5550" y="2342515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行业趋势</a:t>
            </a:r>
            <a:endParaRPr lang="zh-CN" altLang="en-US" sz="1600" b="1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2105" y="5118735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自我业务</a:t>
            </a:r>
            <a:endParaRPr lang="zh-CN" altLang="en-US" sz="2000" b="1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8145" y="4165600"/>
            <a:ext cx="145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跨部门沟通</a:t>
            </a:r>
            <a:endParaRPr lang="zh-CN" altLang="en-US" sz="2000" b="1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1345" y="3121025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技能带教</a:t>
            </a:r>
            <a:endParaRPr lang="zh-CN" altLang="en-US" sz="1600" b="1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  <p:bldP spid="19" grpId="0"/>
      <p:bldP spid="25" grpId="0" bldLvl="0" animBg="1"/>
      <p:bldP spid="2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3479788" y="4028857"/>
            <a:ext cx="2635885" cy="2209900"/>
            <a:chOff x="3399977" y="2907478"/>
            <a:chExt cx="2635885" cy="2209900"/>
          </a:xfrm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3399977" y="2908113"/>
              <a:ext cx="426880" cy="2209265"/>
            </a:xfrm>
            <a:prstGeom prst="rect">
              <a:avLst/>
            </a:prstGeom>
            <a:solidFill>
              <a:srgbClr val="775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  <p:pic>
          <p:nvPicPr>
            <p:cNvPr id="5" name="图片 4" descr="C:\Users\meng\Desktop\500803168.jpg500803168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826697" y="2907478"/>
              <a:ext cx="2209165" cy="2209165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9123843" y="4171548"/>
            <a:ext cx="2510156" cy="2065020"/>
            <a:chOff x="8613302" y="2688941"/>
            <a:chExt cx="2863364" cy="2065020"/>
          </a:xfrm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grpSpPr>
        <p:pic>
          <p:nvPicPr>
            <p:cNvPr id="4" name="图片 3" descr="C:\Users\meng\Desktop\500820324.jpg50082032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121073" y="2688941"/>
              <a:ext cx="2355593" cy="206502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613302" y="2688941"/>
              <a:ext cx="468703" cy="1603659"/>
            </a:xfrm>
            <a:prstGeom prst="rect">
              <a:avLst/>
            </a:prstGeom>
            <a:solidFill>
              <a:srgbClr val="101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615445" y="4292600"/>
              <a:ext cx="466965" cy="461193"/>
            </a:xfrm>
            <a:prstGeom prst="rect">
              <a:avLst/>
            </a:prstGeom>
            <a:solidFill>
              <a:srgbClr val="101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469399" y="1251435"/>
            <a:ext cx="2463800" cy="2210339"/>
            <a:chOff x="6091716" y="2082260"/>
            <a:chExt cx="2463800" cy="2210339"/>
          </a:xfrm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grpSpPr>
        <p:pic>
          <p:nvPicPr>
            <p:cNvPr id="7" name="图片 6" descr="C:\Users\meng\Desktop\500820659.jpg50082065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46351" y="2087340"/>
              <a:ext cx="2209165" cy="220472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091716" y="2082260"/>
              <a:ext cx="269426" cy="2210339"/>
            </a:xfrm>
            <a:prstGeom prst="rect">
              <a:avLst/>
            </a:prstGeom>
            <a:solidFill>
              <a:srgbClr val="746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9014" y="3573683"/>
            <a:ext cx="1969770" cy="2284818"/>
            <a:chOff x="738860" y="5650496"/>
            <a:chExt cx="3297226" cy="2196918"/>
          </a:xfrm>
        </p:grpSpPr>
        <p:sp>
          <p:nvSpPr>
            <p:cNvPr id="14" name="文本框 13"/>
            <p:cNvSpPr txBox="1"/>
            <p:nvPr/>
          </p:nvSpPr>
          <p:spPr>
            <a:xfrm>
              <a:off x="738860" y="5650496"/>
              <a:ext cx="3297226" cy="44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400" b="1" dirty="0">
                  <a:latin typeface="+mj-lt"/>
                  <a:cs typeface="华文黑体" charset="-122"/>
                </a:rPr>
                <a:t>目标不清晰</a:t>
              </a:r>
              <a:endParaRPr lang="zh-CN" sz="2400" b="1" dirty="0">
                <a:latin typeface="+mj-lt"/>
                <a:cs typeface="华文黑体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8862" y="6140399"/>
              <a:ext cx="3296996" cy="1508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>
                  <a:latin typeface="+mj-lt"/>
                  <a:sym typeface="+mn-ea"/>
                </a:rPr>
                <a:t>1.未把企业-团队-个人联系起来KPI的联系</a:t>
              </a:r>
              <a:r>
                <a:rPr lang="zh-CN" altLang="zh-CN" sz="1000">
                  <a:latin typeface="+mj-lt"/>
                  <a:sym typeface="+mn-ea"/>
                </a:rPr>
                <a:t>仅有财务</a:t>
              </a:r>
              <a:r>
                <a:rPr lang="en-US" altLang="zh-CN" sz="1000">
                  <a:latin typeface="+mj-lt"/>
                  <a:sym typeface="+mn-ea"/>
                </a:rPr>
                <a:t>FC</a:t>
              </a:r>
              <a:r>
                <a:rPr lang="zh-CN" altLang="en-US" sz="1000">
                  <a:latin typeface="+mj-lt"/>
                  <a:sym typeface="+mn-ea"/>
                </a:rPr>
                <a:t>目标</a:t>
              </a:r>
              <a:endParaRPr lang="zh-CN" altLang="en-US" sz="1000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1000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00">
                  <a:latin typeface="+mj-lt"/>
                  <a:sym typeface="+mn-ea"/>
                </a:rPr>
                <a:t>2.上层的目标只知其然不知其所以然，没有共同看见，就无法达到共同行动</a:t>
              </a:r>
              <a:endParaRPr lang="zh-CN" altLang="en-US" sz="1000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1000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000">
                  <a:latin typeface="+mj-lt"/>
                  <a:sym typeface="+mn-ea"/>
                </a:rPr>
                <a:t>3.</a:t>
              </a:r>
              <a:r>
                <a:rPr lang="zh-CN" altLang="en-US" sz="1000">
                  <a:latin typeface="+mj-lt"/>
                  <a:sym typeface="+mn-ea"/>
                </a:rPr>
                <a:t>信自己，信公司，信产品</a:t>
              </a:r>
              <a:endParaRPr lang="zh-CN" altLang="en-US" sz="1000">
                <a:latin typeface="+mj-lt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39441" y="7847414"/>
              <a:ext cx="607339" cy="0"/>
            </a:xfrm>
            <a:prstGeom prst="line">
              <a:avLst/>
            </a:prstGeom>
            <a:ln w="19050">
              <a:solidFill>
                <a:srgbClr val="0CA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3479508" y="1251585"/>
            <a:ext cx="2170087" cy="2403993"/>
            <a:chOff x="738372" y="5644390"/>
            <a:chExt cx="3632690" cy="1597753"/>
          </a:xfrm>
        </p:grpSpPr>
        <p:sp>
          <p:nvSpPr>
            <p:cNvPr id="30" name="文本框 29"/>
            <p:cNvSpPr txBox="1"/>
            <p:nvPr/>
          </p:nvSpPr>
          <p:spPr>
            <a:xfrm>
              <a:off x="738860" y="5644390"/>
              <a:ext cx="3178543" cy="305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j-lt"/>
                  <a:cs typeface="华文黑体" charset="-122"/>
                </a:rPr>
                <a:t>目标不科学</a:t>
              </a:r>
              <a:endParaRPr lang="zh-CN" altLang="en-US" sz="2400" b="1" dirty="0">
                <a:latin typeface="+mj-lt"/>
                <a:cs typeface="华文黑体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38862" y="6140399"/>
              <a:ext cx="3632200" cy="109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>
                  <a:latin typeface="+mj-lt"/>
                  <a:sym typeface="+mn-ea"/>
                </a:rPr>
                <a:t>1.没有量化只有想法</a:t>
              </a:r>
              <a:r>
                <a:rPr lang="zh-CN" altLang="en-US" sz="1050">
                  <a:latin typeface="+mj-lt"/>
                  <a:sym typeface="+mn-ea"/>
                </a:rPr>
                <a:t>或只有想法没有量化</a:t>
              </a:r>
              <a:endParaRPr lang="zh-CN" altLang="en-US" sz="1050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1050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050">
                  <a:latin typeface="+mj-lt"/>
                  <a:sym typeface="+mn-ea"/>
                </a:rPr>
                <a:t>2.</a:t>
              </a:r>
              <a:r>
                <a:rPr lang="zh-CN" altLang="en-US" sz="1050">
                  <a:latin typeface="+mj-lt"/>
                  <a:sym typeface="+mn-ea"/>
                </a:rPr>
                <a:t>目标没有建立在实际上，没有差异化</a:t>
              </a:r>
              <a:endParaRPr lang="zh-CN" altLang="en-US" sz="1050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1050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050">
                  <a:latin typeface="+mj-lt"/>
                  <a:sym typeface="+mn-ea"/>
                </a:rPr>
                <a:t>3.</a:t>
              </a:r>
              <a:r>
                <a:rPr lang="zh-CN" altLang="en-US" sz="1050">
                  <a:latin typeface="+mj-lt"/>
                  <a:sym typeface="+mn-ea"/>
                </a:rPr>
                <a:t>拆分不到位（NASA 数字，分析，策略，行动计划）</a:t>
              </a:r>
              <a:endParaRPr lang="zh-CN" altLang="en-US" sz="1050">
                <a:latin typeface="+mj-lt"/>
                <a:sym typeface="+mn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738372" y="7242143"/>
              <a:ext cx="607339" cy="0"/>
            </a:xfrm>
            <a:prstGeom prst="line">
              <a:avLst/>
            </a:prstGeom>
            <a:ln w="19050">
              <a:solidFill>
                <a:srgbClr val="0CA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422737" y="3655695"/>
            <a:ext cx="2216529" cy="2583268"/>
            <a:chOff x="660784" y="5644390"/>
            <a:chExt cx="3710278" cy="2483886"/>
          </a:xfrm>
        </p:grpSpPr>
        <p:sp>
          <p:nvSpPr>
            <p:cNvPr id="34" name="文本框 33"/>
            <p:cNvSpPr txBox="1"/>
            <p:nvPr/>
          </p:nvSpPr>
          <p:spPr>
            <a:xfrm>
              <a:off x="738860" y="5644390"/>
              <a:ext cx="3632050" cy="44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400" b="1" dirty="0">
                  <a:latin typeface="+mj-lt"/>
                  <a:cs typeface="华文黑体" charset="-122"/>
                </a:rPr>
                <a:t>目标执行难</a:t>
              </a:r>
              <a:endParaRPr lang="zh-CN" sz="2400" b="1" dirty="0">
                <a:latin typeface="+mj-lt"/>
                <a:cs typeface="华文黑体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38862" y="6140399"/>
              <a:ext cx="3632200" cy="1763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 err="1">
                  <a:latin typeface="+mj-lt"/>
                  <a:sym typeface="+mn-ea"/>
                </a:rPr>
                <a:t>1.</a:t>
              </a:r>
              <a:r>
                <a:rPr lang="zh-CN" altLang="en-US" sz="1050" dirty="0" err="1">
                  <a:latin typeface="+mj-lt"/>
                  <a:sym typeface="+mn-ea"/>
                </a:rPr>
                <a:t>未按照</a:t>
              </a:r>
              <a:r>
                <a:rPr lang="en-US" sz="1050" dirty="0" err="1">
                  <a:latin typeface="+mj-lt"/>
                  <a:sym typeface="+mn-ea"/>
                </a:rPr>
                <a:t>是什么- 为什么要做- 怎么做- 接受 </a:t>
              </a:r>
              <a:r>
                <a:rPr lang="zh-CN" altLang="en-US" sz="1050" dirty="0" err="1">
                  <a:latin typeface="+mj-lt"/>
                  <a:sym typeface="+mn-ea"/>
                </a:rPr>
                <a:t>，共识难</a:t>
              </a:r>
              <a:endParaRPr lang="en-US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en-US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sz="1050" dirty="0" err="1">
                  <a:latin typeface="+mj-lt"/>
                  <a:sym typeface="+mn-ea"/>
                </a:rPr>
                <a:t>2.</a:t>
              </a:r>
              <a:r>
                <a:rPr lang="zh-CN" altLang="en-US" sz="1050" dirty="0" err="1">
                  <a:latin typeface="+mj-lt"/>
                  <a:sym typeface="+mn-ea"/>
                </a:rPr>
                <a:t>目标未通晒（上下，左右），监督难</a:t>
              </a:r>
              <a:endParaRPr lang="zh-CN" altLang="en-US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050" dirty="0" err="1">
                  <a:latin typeface="+mj-lt"/>
                  <a:sym typeface="+mn-ea"/>
                </a:rPr>
                <a:t>3.</a:t>
              </a:r>
              <a:r>
                <a:rPr lang="zh-CN" sz="1050" dirty="0" err="1">
                  <a:latin typeface="+mj-lt"/>
                  <a:sym typeface="+mn-ea"/>
                </a:rPr>
                <a:t>定期检查不到位（日报周报月报，日检查周会月会）</a:t>
              </a:r>
              <a:endParaRPr lang="zh-CN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en-US" altLang="zh-CN" sz="1050" dirty="0" err="1">
                <a:latin typeface="+mj-lt"/>
                <a:sym typeface="+mn-ea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660784" y="8128276"/>
              <a:ext cx="607339" cy="0"/>
            </a:xfrm>
            <a:prstGeom prst="line">
              <a:avLst/>
            </a:prstGeom>
            <a:ln w="19050">
              <a:solidFill>
                <a:srgbClr val="0CA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9132570" y="1251585"/>
            <a:ext cx="2722245" cy="1977675"/>
            <a:chOff x="657892" y="5638895"/>
            <a:chExt cx="3788486" cy="1892321"/>
          </a:xfrm>
        </p:grpSpPr>
        <p:sp>
          <p:nvSpPr>
            <p:cNvPr id="38" name="文本框 37"/>
            <p:cNvSpPr txBox="1"/>
            <p:nvPr/>
          </p:nvSpPr>
          <p:spPr>
            <a:xfrm>
              <a:off x="738860" y="5638895"/>
              <a:ext cx="3707518" cy="440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400" b="1" dirty="0">
                  <a:latin typeface="+mj-lt"/>
                  <a:cs typeface="华文黑体" charset="-122"/>
                </a:rPr>
                <a:t>评估不到位</a:t>
              </a:r>
              <a:endParaRPr lang="zh-CN" sz="2400" b="1" dirty="0">
                <a:latin typeface="+mj-lt"/>
                <a:cs typeface="华文黑体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38862" y="6147116"/>
              <a:ext cx="3632200" cy="138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 err="1">
                  <a:latin typeface="+mj-lt"/>
                  <a:sym typeface="+mn-ea"/>
                </a:rPr>
                <a:t>1.</a:t>
              </a:r>
              <a:r>
                <a:rPr lang="zh-CN" altLang="en-US" sz="1050" dirty="0" err="1">
                  <a:latin typeface="+mj-lt"/>
                  <a:sym typeface="+mn-ea"/>
                </a:rPr>
                <a:t>奖惩不分明</a:t>
              </a:r>
              <a:endParaRPr lang="zh-CN" altLang="en-US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050" dirty="0" err="1">
                  <a:latin typeface="+mj-lt"/>
                  <a:sym typeface="+mn-ea"/>
                </a:rPr>
                <a:t>2.</a:t>
              </a:r>
              <a:r>
                <a:rPr lang="zh-CN" altLang="en-US" sz="1050" dirty="0" err="1">
                  <a:latin typeface="+mj-lt"/>
                  <a:sym typeface="+mn-ea"/>
                </a:rPr>
                <a:t>目标和完成项未一一对应</a:t>
              </a:r>
              <a:endParaRPr lang="zh-CN" altLang="en-US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zh-CN" altLang="en-US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050" dirty="0" err="1">
                  <a:latin typeface="+mj-lt"/>
                  <a:sym typeface="+mn-ea"/>
                </a:rPr>
                <a:t>3.</a:t>
              </a:r>
              <a:r>
                <a:rPr lang="zh-CN" altLang="en-US" sz="1050" dirty="0" err="1">
                  <a:latin typeface="+mj-lt"/>
                  <a:sym typeface="+mn-ea"/>
                </a:rPr>
                <a:t>没有标准化，书面化总结，无法沉淀复制</a:t>
              </a:r>
              <a:endParaRPr lang="en-US" altLang="zh-CN" sz="1050" dirty="0" err="1"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endParaRPr lang="en-US" altLang="zh-CN" sz="1050" dirty="0" err="1">
                <a:latin typeface="+mj-lt"/>
                <a:sym typeface="+mn-ea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657892" y="7374184"/>
              <a:ext cx="607339" cy="0"/>
            </a:xfrm>
            <a:prstGeom prst="line">
              <a:avLst/>
            </a:prstGeom>
            <a:ln w="19050">
              <a:solidFill>
                <a:srgbClr val="0CA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459402" y="174183"/>
            <a:ext cx="44304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黑体" charset="-122"/>
                <a:ea typeface="华文黑体" charset="-122"/>
              </a:rPr>
              <a:t>Part Three</a:t>
            </a:r>
            <a:endParaRPr lang="en-US" altLang="zh-CN" sz="3600" b="1" dirty="0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黑体" charset="-122"/>
              <a:ea typeface="华文黑体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9014" y="825995"/>
            <a:ext cx="364308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600" b="1" spc="300" dirty="0">
                <a:solidFill>
                  <a:schemeClr val="tx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  <a:sym typeface="+mn-ea"/>
              </a:rPr>
              <a:t>之前绩效目标的问题</a:t>
            </a:r>
            <a:endParaRPr lang="zh-CN" altLang="en-US" sz="1600" b="1" dirty="0">
              <a:latin typeface="华文黑体" charset="-122"/>
              <a:ea typeface="华文黑体" charset="-122"/>
              <a:sym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59037" y="1256635"/>
            <a:ext cx="2787059" cy="2221200"/>
            <a:chOff x="915753" y="2272862"/>
            <a:chExt cx="2787059" cy="2221200"/>
          </a:xfrm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grpSpPr>
        <p:pic>
          <p:nvPicPr>
            <p:cNvPr id="6" name="图片 5" descr="C:\Users\meng\Desktop\500820324.jpg50082032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15753" y="2273497"/>
              <a:ext cx="2210435" cy="221869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3124962" y="2272862"/>
              <a:ext cx="577850" cy="2221200"/>
            </a:xfrm>
            <a:prstGeom prst="rect">
              <a:avLst/>
            </a:prstGeom>
            <a:solidFill>
              <a:srgbClr val="0805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9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9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meng\Desktop\500820324.jpg5008203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39815" y="854710"/>
            <a:ext cx="2744470" cy="178244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</p:pic>
      <p:pic>
        <p:nvPicPr>
          <p:cNvPr id="11" name="图片 10" descr="C:\Users\meng\Desktop\500820659.jpg50082065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5520" y="3529965"/>
            <a:ext cx="2614295" cy="174307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9194227" y="1138185"/>
            <a:ext cx="2585054" cy="1175970"/>
            <a:chOff x="699129" y="5900701"/>
            <a:chExt cx="4305300" cy="556721"/>
          </a:xfrm>
        </p:grpSpPr>
        <p:sp>
          <p:nvSpPr>
            <p:cNvPr id="21" name="文本框 20"/>
            <p:cNvSpPr txBox="1"/>
            <p:nvPr/>
          </p:nvSpPr>
          <p:spPr>
            <a:xfrm>
              <a:off x="699130" y="5900701"/>
              <a:ext cx="4305299" cy="174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dirty="0">
                  <a:latin typeface="华文黑体" charset="-122"/>
                  <a:ea typeface="华文黑体" charset="-122"/>
                </a:rPr>
                <a:t>胜任力模型未制定</a:t>
              </a:r>
              <a:endParaRPr lang="zh-CN" dirty="0">
                <a:latin typeface="华文黑体" charset="-122"/>
                <a:ea typeface="华文黑体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9129" y="6053692"/>
              <a:ext cx="3632200" cy="403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 err="1">
                  <a:latin typeface="华文黑体" charset="-122"/>
                  <a:ea typeface="华文黑体" charset="-122"/>
                  <a:sym typeface="+mn-ea"/>
                </a:rPr>
                <a:t>岗位知识</a:t>
              </a:r>
              <a:endParaRPr lang="zh-CN" altLang="en-US" sz="1100" dirty="0" err="1">
                <a:latin typeface="华文黑体" charset="-122"/>
                <a:ea typeface="华文黑体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华文黑体" charset="-122"/>
                  <a:ea typeface="华文黑体" charset="-122"/>
                  <a:sym typeface="+mn-ea"/>
                </a:rPr>
                <a:t>专业能力</a:t>
              </a:r>
              <a:endParaRPr lang="zh-CN" altLang="en-US" sz="1100" dirty="0">
                <a:latin typeface="华文黑体" charset="-122"/>
                <a:ea typeface="华文黑体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华文黑体" charset="-122"/>
                  <a:ea typeface="华文黑体" charset="-122"/>
                </a:rPr>
                <a:t>价值观</a:t>
              </a:r>
              <a:endParaRPr lang="zh-CN" altLang="en-US" sz="1100" dirty="0">
                <a:latin typeface="华文黑体" charset="-122"/>
                <a:ea typeface="华文黑体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521852" y="3934821"/>
            <a:ext cx="2585053" cy="939750"/>
            <a:chOff x="699131" y="5900701"/>
            <a:chExt cx="4305298" cy="444891"/>
          </a:xfrm>
        </p:grpSpPr>
        <p:sp>
          <p:nvSpPr>
            <p:cNvPr id="25" name="文本框 24"/>
            <p:cNvSpPr txBox="1"/>
            <p:nvPr/>
          </p:nvSpPr>
          <p:spPr>
            <a:xfrm>
              <a:off x="699131" y="5900701"/>
              <a:ext cx="4305298" cy="174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dirty="0">
                  <a:latin typeface="华文黑体" charset="-122"/>
                  <a:ea typeface="华文黑体" charset="-122"/>
                </a:rPr>
                <a:t>岗位职级未匹配</a:t>
              </a:r>
              <a:endParaRPr lang="zh-CN" dirty="0">
                <a:latin typeface="华文黑体" charset="-122"/>
                <a:ea typeface="华文黑体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71741" y="6062109"/>
              <a:ext cx="3632200" cy="28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100" dirty="0">
                  <a:latin typeface="华文黑体" charset="-122"/>
                  <a:ea typeface="华文黑体" charset="-122"/>
                </a:rPr>
                <a:t>职级匹配</a:t>
              </a:r>
              <a:endParaRPr lang="zh-CN" altLang="en-US" sz="1100" dirty="0">
                <a:latin typeface="华文黑体" charset="-122"/>
                <a:ea typeface="华文黑体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100" dirty="0">
                  <a:latin typeface="华文黑体" charset="-122"/>
                  <a:ea typeface="华文黑体" charset="-122"/>
                </a:rPr>
                <a:t>薪酬匹配</a:t>
              </a:r>
              <a:endParaRPr lang="zh-CN" altLang="en-US" sz="1100" dirty="0">
                <a:latin typeface="华文黑体" charset="-122"/>
                <a:ea typeface="华文黑体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8967470" y="868680"/>
            <a:ext cx="3037840" cy="1927860"/>
          </a:xfrm>
          <a:prstGeom prst="rect">
            <a:avLst/>
          </a:prstGeom>
          <a:noFill/>
          <a:ln w="28575">
            <a:solidFill>
              <a:srgbClr val="0CA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21945" y="3529965"/>
            <a:ext cx="3013075" cy="2026285"/>
          </a:xfrm>
          <a:prstGeom prst="rect">
            <a:avLst/>
          </a:prstGeom>
          <a:noFill/>
          <a:ln w="28575">
            <a:solidFill>
              <a:srgbClr val="0CA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3" name="MH_Picture_2"/>
          <p:cNvSpPr/>
          <p:nvPr>
            <p:custDataLst>
              <p:tags r:id="rId4"/>
            </p:custDataLst>
          </p:nvPr>
        </p:nvSpPr>
        <p:spPr>
          <a:xfrm>
            <a:off x="3525520" y="854075"/>
            <a:ext cx="2503805" cy="178308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63500" sx="102000" sy="102000" algn="ctr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1945" y="854075"/>
            <a:ext cx="2985135" cy="1941830"/>
          </a:xfrm>
          <a:prstGeom prst="rect">
            <a:avLst/>
          </a:prstGeom>
          <a:noFill/>
          <a:ln w="28575">
            <a:solidFill>
              <a:srgbClr val="0CA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MH_Picture_3"/>
          <p:cNvSpPr/>
          <p:nvPr>
            <p:custDataLst>
              <p:tags r:id="rId6"/>
            </p:custDataLst>
          </p:nvPr>
        </p:nvSpPr>
        <p:spPr>
          <a:xfrm>
            <a:off x="6298565" y="3529965"/>
            <a:ext cx="2668270" cy="174244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020810" y="3529965"/>
            <a:ext cx="3037840" cy="1927860"/>
          </a:xfrm>
          <a:prstGeom prst="rect">
            <a:avLst/>
          </a:prstGeom>
          <a:noFill/>
          <a:ln w="28575">
            <a:solidFill>
              <a:srgbClr val="0CA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193592" y="3698505"/>
            <a:ext cx="2585054" cy="1175970"/>
            <a:chOff x="699129" y="5900701"/>
            <a:chExt cx="4305300" cy="556721"/>
          </a:xfrm>
        </p:grpSpPr>
        <p:sp>
          <p:nvSpPr>
            <p:cNvPr id="14" name="文本框 13"/>
            <p:cNvSpPr txBox="1"/>
            <p:nvPr/>
          </p:nvSpPr>
          <p:spPr>
            <a:xfrm>
              <a:off x="699130" y="5900701"/>
              <a:ext cx="4305299" cy="174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dirty="0">
                  <a:latin typeface="华文黑体" charset="-122"/>
                  <a:ea typeface="华文黑体" charset="-122"/>
                </a:rPr>
                <a:t>未及时宣贯共识</a:t>
              </a:r>
              <a:endParaRPr lang="zh-CN" dirty="0">
                <a:latin typeface="华文黑体" charset="-122"/>
                <a:ea typeface="华文黑体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9129" y="6053692"/>
              <a:ext cx="3632200" cy="403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100" dirty="0" err="1">
                  <a:latin typeface="华文黑体" charset="-122"/>
                  <a:ea typeface="华文黑体" charset="-122"/>
                  <a:sym typeface="+mn-ea"/>
                </a:rPr>
                <a:t>集体宣贯</a:t>
              </a:r>
              <a:endParaRPr lang="zh-CN" altLang="en-US" sz="1100" dirty="0" err="1">
                <a:latin typeface="华文黑体" charset="-122"/>
                <a:ea typeface="华文黑体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华文黑体" charset="-122"/>
                  <a:ea typeface="华文黑体" charset="-122"/>
                </a:rPr>
                <a:t>小组通气</a:t>
              </a:r>
              <a:endParaRPr lang="zh-CN" altLang="en-US" sz="1100" dirty="0">
                <a:latin typeface="华文黑体" charset="-122"/>
                <a:ea typeface="华文黑体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华文黑体" charset="-122"/>
                  <a:ea typeface="华文黑体" charset="-122"/>
                </a:rPr>
                <a:t>一对一沟通</a:t>
              </a:r>
              <a:endParaRPr lang="zh-CN" altLang="en-US" sz="1100" dirty="0">
                <a:latin typeface="华文黑体" charset="-122"/>
                <a:ea typeface="华文黑体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86142" y="1138185"/>
            <a:ext cx="2884170" cy="1221056"/>
            <a:chOff x="367053" y="5900701"/>
            <a:chExt cx="4803465" cy="578065"/>
          </a:xfrm>
        </p:grpSpPr>
        <p:sp>
          <p:nvSpPr>
            <p:cNvPr id="18" name="文本框 17"/>
            <p:cNvSpPr txBox="1"/>
            <p:nvPr/>
          </p:nvSpPr>
          <p:spPr>
            <a:xfrm>
              <a:off x="367053" y="5900701"/>
              <a:ext cx="4803465" cy="174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dirty="0">
                  <a:latin typeface="华文黑体" charset="-122"/>
                  <a:ea typeface="华文黑体" charset="-122"/>
                </a:rPr>
                <a:t>体系未建立，标准不清晰</a:t>
              </a:r>
              <a:endParaRPr lang="zh-CN" dirty="0">
                <a:latin typeface="华文黑体" charset="-122"/>
                <a:ea typeface="华文黑体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5313" y="6075036"/>
              <a:ext cx="3632200" cy="403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100" dirty="0" err="1">
                  <a:latin typeface="华文黑体" charset="-122"/>
                  <a:ea typeface="华文黑体" charset="-122"/>
                  <a:sym typeface="+mn-ea"/>
                </a:rPr>
                <a:t>岗位职责未明确</a:t>
              </a:r>
              <a:endParaRPr lang="zh-CN" altLang="en-US" sz="1100" dirty="0" err="1">
                <a:latin typeface="华文黑体" charset="-122"/>
                <a:ea typeface="华文黑体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华文黑体" charset="-122"/>
                  <a:ea typeface="华文黑体" charset="-122"/>
                  <a:sym typeface="+mn-ea"/>
                </a:rPr>
                <a:t>晋升通道不明朗</a:t>
              </a:r>
              <a:endParaRPr lang="zh-CN" altLang="en-US" sz="1100" dirty="0">
                <a:latin typeface="华文黑体" charset="-122"/>
                <a:ea typeface="华文黑体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华文黑体" charset="-122"/>
                  <a:ea typeface="华文黑体" charset="-122"/>
                </a:rPr>
                <a:t>评估标准不清晰</a:t>
              </a:r>
              <a:endParaRPr lang="zh-CN" altLang="en-US" sz="1100" dirty="0">
                <a:latin typeface="华文黑体" charset="-122"/>
                <a:ea typeface="华文黑体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73380" y="116840"/>
            <a:ext cx="40989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 b="1" dirty="0" smtClean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Part Four</a:t>
            </a:r>
            <a:r>
              <a:rPr lang="en-US" altLang="zh-CN" sz="3600" dirty="0" smtClean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1600" dirty="0" smtClean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职级</a:t>
            </a:r>
            <a:r>
              <a:rPr lang="zh-CN" sz="1600" spc="300" dirty="0">
                <a:solidFill>
                  <a:srgbClr val="00B05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  <a:sym typeface="+mn-ea"/>
              </a:rPr>
              <a:t>体系的问题</a:t>
            </a:r>
            <a:r>
              <a:rPr lang="en-US" altLang="zh-CN" sz="3600" dirty="0" smtClean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zh-CN" altLang="en-US" sz="1200" dirty="0" smtClean="0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  <p:bldP spid="3" grpId="0" bldLvl="0" animBg="1"/>
      <p:bldP spid="4" grpId="0" bldLvl="0" animBg="1"/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2438" y="1628801"/>
            <a:ext cx="7899562" cy="3600399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文本框 3"/>
          <p:cNvSpPr txBox="1"/>
          <p:nvPr/>
        </p:nvSpPr>
        <p:spPr>
          <a:xfrm>
            <a:off x="8245475" y="2696845"/>
            <a:ext cx="3527425" cy="97853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管理沟通的问题</a:t>
            </a:r>
            <a:endParaRPr lang="zh-CN" altLang="en-US" sz="2000" b="1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335" b="1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（建立信任，培养默契 共同看见，关键行动）</a:t>
            </a:r>
            <a:endParaRPr lang="zh-CN" altLang="en-US" sz="1335" b="1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1590438" y="2244675"/>
            <a:ext cx="2369970" cy="4985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/>
              <a:t>没有定期结果反馈以及沟通</a:t>
            </a:r>
            <a:endParaRPr lang="zh-CN" altLang="en-US" sz="1100"/>
          </a:p>
        </p:txBody>
      </p:sp>
      <p:sp>
        <p:nvSpPr>
          <p:cNvPr id="9" name="文本框 7"/>
          <p:cNvSpPr txBox="1"/>
          <p:nvPr/>
        </p:nvSpPr>
        <p:spPr>
          <a:xfrm>
            <a:off x="1590437" y="2978286"/>
            <a:ext cx="2369970" cy="4985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/>
              <a:t>缺乏定期的有序的会议管理</a:t>
            </a:r>
            <a:endParaRPr lang="zh-CN" altLang="en-US" sz="1100"/>
          </a:p>
        </p:txBody>
      </p:sp>
      <p:sp>
        <p:nvSpPr>
          <p:cNvPr id="11" name="文本框 9"/>
          <p:cNvSpPr txBox="1"/>
          <p:nvPr/>
        </p:nvSpPr>
        <p:spPr>
          <a:xfrm>
            <a:off x="1590437" y="3803337"/>
            <a:ext cx="2369970" cy="4985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/>
              <a:t>缺乏管理者和被管理者之间的信任</a:t>
            </a:r>
            <a:endParaRPr lang="zh-CN" altLang="en-US" sz="1100"/>
          </a:p>
        </p:txBody>
      </p:sp>
      <p:sp>
        <p:nvSpPr>
          <p:cNvPr id="13" name="文本框 11"/>
          <p:cNvSpPr txBox="1"/>
          <p:nvPr/>
        </p:nvSpPr>
        <p:spPr>
          <a:xfrm>
            <a:off x="1590437" y="1439694"/>
            <a:ext cx="2369970" cy="4985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/>
              <a:t>关于绩效目标的制定未共识</a:t>
            </a:r>
            <a:endParaRPr lang="zh-CN" altLang="en-US" sz="1100" dirty="0"/>
          </a:p>
        </p:txBody>
      </p:sp>
      <p:sp>
        <p:nvSpPr>
          <p:cNvPr id="14" name="圆角矩形 12"/>
          <p:cNvSpPr/>
          <p:nvPr/>
        </p:nvSpPr>
        <p:spPr>
          <a:xfrm>
            <a:off x="4292438" y="2038042"/>
            <a:ext cx="3846484" cy="2781916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35" name="组合 34"/>
          <p:cNvGrpSpPr/>
          <p:nvPr/>
        </p:nvGrpSpPr>
        <p:grpSpPr>
          <a:xfrm>
            <a:off x="836930" y="2140282"/>
            <a:ext cx="602706" cy="602706"/>
            <a:chOff x="876300" y="2747342"/>
            <a:chExt cx="602706" cy="602706"/>
          </a:xfrm>
        </p:grpSpPr>
        <p:sp>
          <p:nvSpPr>
            <p:cNvPr id="6" name="椭圆 5"/>
            <p:cNvSpPr/>
            <p:nvPr/>
          </p:nvSpPr>
          <p:spPr>
            <a:xfrm>
              <a:off x="876300" y="2747342"/>
              <a:ext cx="602706" cy="602706"/>
            </a:xfrm>
            <a:prstGeom prst="ellipse">
              <a:avLst/>
            </a:prstGeom>
            <a:noFill/>
            <a:ln w="38100">
              <a:solidFill>
                <a:srgbClr val="3F43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任意多边形 17"/>
            <p:cNvSpPr/>
            <p:nvPr/>
          </p:nvSpPr>
          <p:spPr>
            <a:xfrm>
              <a:off x="988495" y="2859537"/>
              <a:ext cx="378316" cy="37831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5660" y="2925328"/>
            <a:ext cx="602706" cy="602706"/>
            <a:chOff x="876300" y="3703838"/>
            <a:chExt cx="602706" cy="602706"/>
          </a:xfrm>
        </p:grpSpPr>
        <p:sp>
          <p:nvSpPr>
            <p:cNvPr id="8" name="椭圆 7"/>
            <p:cNvSpPr/>
            <p:nvPr/>
          </p:nvSpPr>
          <p:spPr>
            <a:xfrm>
              <a:off x="876300" y="3703838"/>
              <a:ext cx="602706" cy="602706"/>
            </a:xfrm>
            <a:prstGeom prst="ellipse">
              <a:avLst/>
            </a:prstGeom>
            <a:noFill/>
            <a:ln w="38100">
              <a:solidFill>
                <a:srgbClr val="3F43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任意多边形 18"/>
            <p:cNvSpPr/>
            <p:nvPr/>
          </p:nvSpPr>
          <p:spPr>
            <a:xfrm>
              <a:off x="988495" y="3816033"/>
              <a:ext cx="378316" cy="37831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36295" y="3699579"/>
            <a:ext cx="602706" cy="602706"/>
            <a:chOff x="876300" y="4660334"/>
            <a:chExt cx="602706" cy="602706"/>
          </a:xfrm>
        </p:grpSpPr>
        <p:sp>
          <p:nvSpPr>
            <p:cNvPr id="10" name="椭圆 9"/>
            <p:cNvSpPr/>
            <p:nvPr/>
          </p:nvSpPr>
          <p:spPr>
            <a:xfrm>
              <a:off x="876300" y="4660334"/>
              <a:ext cx="602706" cy="602706"/>
            </a:xfrm>
            <a:prstGeom prst="ellipse">
              <a:avLst/>
            </a:prstGeom>
            <a:noFill/>
            <a:ln w="38100">
              <a:solidFill>
                <a:srgbClr val="3F43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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任意多边形 19"/>
            <p:cNvSpPr/>
            <p:nvPr/>
          </p:nvSpPr>
          <p:spPr>
            <a:xfrm>
              <a:off x="988495" y="4772529"/>
              <a:ext cx="378316" cy="37831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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37565" y="1386736"/>
            <a:ext cx="602706" cy="602706"/>
            <a:chOff x="876300" y="1772816"/>
            <a:chExt cx="602706" cy="602706"/>
          </a:xfrm>
        </p:grpSpPr>
        <p:sp>
          <p:nvSpPr>
            <p:cNvPr id="12" name="椭圆 11"/>
            <p:cNvSpPr/>
            <p:nvPr/>
          </p:nvSpPr>
          <p:spPr>
            <a:xfrm>
              <a:off x="876300" y="1772816"/>
              <a:ext cx="602706" cy="602706"/>
            </a:xfrm>
            <a:prstGeom prst="ellipse">
              <a:avLst/>
            </a:prstGeom>
            <a:noFill/>
            <a:ln w="38100">
              <a:solidFill>
                <a:srgbClr val="3F43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8" name="任意多边形 20"/>
            <p:cNvSpPr/>
            <p:nvPr/>
          </p:nvSpPr>
          <p:spPr>
            <a:xfrm>
              <a:off x="988495" y="1885011"/>
              <a:ext cx="378316" cy="37831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9" name="文本框 21"/>
          <p:cNvSpPr txBox="1"/>
          <p:nvPr/>
        </p:nvSpPr>
        <p:spPr>
          <a:xfrm>
            <a:off x="8245475" y="1989455"/>
            <a:ext cx="3406140" cy="65087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黑体" charset="-122"/>
                <a:ea typeface="华文黑体" charset="-122"/>
                <a:sym typeface="+mn-ea"/>
              </a:rPr>
              <a:t>Part Five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黑体" charset="-122"/>
              <a:ea typeface="华文黑体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2567608" cy="1080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624392" y="6750000"/>
            <a:ext cx="2567608" cy="1080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36930" y="4479994"/>
            <a:ext cx="602706" cy="602706"/>
            <a:chOff x="876300" y="4660334"/>
            <a:chExt cx="602706" cy="602706"/>
          </a:xfrm>
        </p:grpSpPr>
        <p:sp>
          <p:nvSpPr>
            <p:cNvPr id="3" name="椭圆 2"/>
            <p:cNvSpPr/>
            <p:nvPr/>
          </p:nvSpPr>
          <p:spPr>
            <a:xfrm>
              <a:off x="876300" y="4660334"/>
              <a:ext cx="602706" cy="602706"/>
            </a:xfrm>
            <a:prstGeom prst="ellipse">
              <a:avLst/>
            </a:prstGeom>
            <a:noFill/>
            <a:ln w="38100">
              <a:solidFill>
                <a:srgbClr val="3F43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algn="ctr"/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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988495" y="4772529"/>
              <a:ext cx="378316" cy="37831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p>
              <a:pPr algn="ctr"/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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590437" y="4730437"/>
            <a:ext cx="2369970" cy="498598"/>
          </a:xfrm>
          <a:prstGeom prst="rect">
            <a:avLst/>
          </a:prstGeom>
          <a:noFill/>
        </p:spPr>
        <p:txBody>
          <a:bodyPr wrap="square">
            <a:normAutofit/>
          </a:bodyPr>
          <a:p>
            <a:pPr>
              <a:lnSpc>
                <a:spcPct val="120000"/>
              </a:lnSpc>
            </a:pPr>
            <a:r>
              <a:rPr lang="zh-CN" altLang="en-US" sz="1100">
                <a:sym typeface="+mn-ea"/>
              </a:rPr>
              <a:t>缺乏价值观共识强化</a:t>
            </a:r>
            <a:endParaRPr lang="zh-CN" altLang="en-US" sz="11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4" grpId="0" bldLvl="0" animBg="1"/>
      <p:bldP spid="19" grpId="0"/>
      <p:bldP spid="25" grpId="0" bldLvl="0" animBg="1"/>
      <p:bldP spid="26" grpId="0" bldLvl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H_Other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92095" y="2258010"/>
            <a:ext cx="2645079" cy="2921815"/>
          </a:xfrm>
          <a:prstGeom prst="rect">
            <a:avLst/>
          </a:prstGeom>
          <a:noFill/>
          <a:ln w="12700">
            <a:solidFill>
              <a:srgbClr val="0CA67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8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MH_Other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7368" y="1381286"/>
            <a:ext cx="10582330" cy="4544647"/>
          </a:xfrm>
          <a:prstGeom prst="rect">
            <a:avLst/>
          </a:prstGeom>
          <a:noFill/>
          <a:ln w="9525">
            <a:solidFill>
              <a:srgbClr val="0CA67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800">
              <a:solidFill>
                <a:srgbClr val="D9D9D9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MH_Text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8795" y="0"/>
            <a:ext cx="3061970" cy="6899275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txBody>
          <a:bodyPr anchor="ctr">
            <a:normAutofit lnSpcReduction="20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1.</a:t>
            </a:r>
            <a:r>
              <a:rPr lang="zh-CN" sz="1400" dirty="0">
                <a:solidFill>
                  <a:srgbClr val="FFFFFF"/>
                </a:solidFill>
                <a:latin typeface="+mn-lt"/>
                <a:ea typeface="+mn-ea"/>
              </a:rPr>
              <a:t>员工培训着重点</a:t>
            </a:r>
            <a:r>
              <a:rPr lang="zh-CN" sz="1400" dirty="0">
                <a:solidFill>
                  <a:srgbClr val="FFFFFF"/>
                </a:solidFill>
                <a:latin typeface="+mn-lt"/>
                <a:ea typeface="+mn-ea"/>
              </a:rPr>
              <a:t> 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- </a:t>
            </a: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显性（技能），隐性（心智）</a:t>
            </a:r>
            <a:endParaRPr lang="zh-CN" altLang="en-US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2.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人才画像不清晰 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- </a:t>
            </a: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优秀员工共性？</a:t>
            </a:r>
            <a:endParaRPr lang="zh-CN" altLang="en-US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3.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人才需求不清晰 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-</a:t>
            </a: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着眼未来的业务，管理需求</a:t>
            </a:r>
            <a:endParaRPr lang="zh-CN" altLang="en-US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4. 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员工识别不够 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- </a:t>
            </a: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年龄、梯队、性格、需求、成长阶段</a:t>
            </a:r>
            <a:endParaRPr lang="zh-CN" altLang="en-US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5. 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员工培训僵化 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- </a:t>
            </a: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知识接受源有限；内容分散；与实际业务契合少 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</a:rPr>
              <a:t>&amp; 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</a:rPr>
              <a:t>过多承担基础工作</a:t>
            </a: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ctr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endParaRPr lang="en-US" altLang="zh-CN" sz="14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78" name="MH_Picture_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79162" y="3814641"/>
            <a:ext cx="2315200" cy="170513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9" name="MH_Picture_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79162" y="1934159"/>
            <a:ext cx="2315200" cy="170334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77" name="MH_Picture_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10733" y="1705138"/>
            <a:ext cx="5245907" cy="3814641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11088" y="289851"/>
            <a:ext cx="44304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黑体" charset="-122"/>
                <a:ea typeface="华文黑体" charset="-122"/>
              </a:rPr>
              <a:t>Part Six</a:t>
            </a:r>
            <a:endParaRPr lang="en-US" altLang="zh-CN" sz="3600" b="1" dirty="0"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黑体" charset="-122"/>
              <a:ea typeface="华文黑体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27268" y="872819"/>
            <a:ext cx="3643086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solidFill>
                  <a:srgbClr val="0CA678"/>
                </a:solidFill>
                <a:latin typeface="华文黑体" charset="-122"/>
                <a:ea typeface="华文黑体" charset="-122"/>
                <a:sym typeface="+mn-ea"/>
              </a:rPr>
              <a:t>人才培养的问题</a:t>
            </a:r>
            <a:endParaRPr lang="zh-CN" altLang="en-US" sz="2400" dirty="0">
              <a:solidFill>
                <a:srgbClr val="0CA678"/>
              </a:solidFill>
              <a:latin typeface="华文黑体" charset="-122"/>
              <a:ea typeface="华文黑体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/>
      <p:bldP spid="5123" grpId="0" bldLvl="0" animBg="1"/>
      <p:bldP spid="5124" grpId="0" bldLvl="0" animBg="1"/>
      <p:bldP spid="3078" grpId="0" bldLvl="0" animBg="1"/>
      <p:bldP spid="3079" grpId="0" bldLvl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6"/>
          <p:cNvPicPr>
            <a:picLocks noChangeAspect="1"/>
          </p:cNvPicPr>
          <p:nvPr/>
        </p:nvPicPr>
        <p:blipFill>
          <a:blip r:embed="rId1"/>
          <a:srcRect t="33952"/>
          <a:stretch>
            <a:fillRect/>
          </a:stretch>
        </p:blipFill>
        <p:spPr>
          <a:xfrm>
            <a:off x="-4445" y="235585"/>
            <a:ext cx="6298565" cy="66433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887210" y="2668270"/>
            <a:ext cx="4718685" cy="3184221"/>
            <a:chOff x="2919" y="3912"/>
            <a:chExt cx="6193" cy="3809"/>
          </a:xfrm>
        </p:grpSpPr>
        <p:sp>
          <p:nvSpPr>
            <p:cNvPr id="7" name="文本框 6"/>
            <p:cNvSpPr txBox="1"/>
            <p:nvPr/>
          </p:nvSpPr>
          <p:spPr>
            <a:xfrm>
              <a:off x="3076" y="5202"/>
              <a:ext cx="6036" cy="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CA678"/>
                  </a:solidFill>
                  <a:latin typeface="华文黑体" charset="-122"/>
                  <a:ea typeface="华文黑体" charset="-122"/>
                </a:rPr>
                <a:t>THANK YOU FOR YOUR WATCHING</a:t>
              </a:r>
              <a:endParaRPr lang="en-US" sz="2000" dirty="0">
                <a:solidFill>
                  <a:srgbClr val="0CA678"/>
                </a:solidFill>
                <a:latin typeface="华文黑体" charset="-122"/>
                <a:ea typeface="华文黑体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919" y="3912"/>
              <a:ext cx="6145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5400" dirty="0">
                  <a:solidFill>
                    <a:srgbClr val="0CA678"/>
                  </a:solidFill>
                  <a:latin typeface="+mj-ea"/>
                  <a:ea typeface="+mj-ea"/>
                </a:rPr>
                <a:t>感谢您的观看</a:t>
              </a:r>
              <a:endParaRPr lang="zh-CN" sz="5400" dirty="0">
                <a:solidFill>
                  <a:srgbClr val="0CA678"/>
                </a:solidFill>
                <a:latin typeface="+mj-ea"/>
                <a:ea typeface="+mj-ea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281" y="7244"/>
              <a:ext cx="2831" cy="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sz="2000" dirty="0">
                  <a:solidFill>
                    <a:srgbClr val="3F434F"/>
                  </a:solidFill>
                  <a:latin typeface="+mn-ea"/>
                </a:rPr>
                <a:t>汇报人：</a:t>
              </a:r>
              <a:r>
                <a:rPr lang="en-US" altLang="zh-CN" sz="2000" dirty="0" err="1">
                  <a:solidFill>
                    <a:srgbClr val="3F434F"/>
                  </a:solidFill>
                  <a:latin typeface="+mn-ea"/>
                </a:rPr>
                <a:t>Raynor</a:t>
              </a:r>
              <a:endParaRPr lang="zh-CN" sz="2000" dirty="0" err="1">
                <a:solidFill>
                  <a:srgbClr val="3F434F"/>
                </a:solidFill>
                <a:latin typeface="+mn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MH" val="20170602143237"/>
  <p:tag name="MH_LIBRARY" val="GRAPHIC"/>
  <p:tag name="MH_TYPE" val="Other"/>
  <p:tag name="MH_ORDER" val="1"/>
</p:tagLst>
</file>

<file path=ppt/tags/tag11.xml><?xml version="1.0" encoding="utf-8"?>
<p:tagLst xmlns:p="http://schemas.openxmlformats.org/presentationml/2006/main">
  <p:tag name="MH" val="20170602143237"/>
  <p:tag name="MH_LIBRARY" val="GRAPHIC"/>
  <p:tag name="MH_TYPE" val="Other"/>
  <p:tag name="MH_ORDER" val="2"/>
</p:tagLst>
</file>

<file path=ppt/tags/tag12.xml><?xml version="1.0" encoding="utf-8"?>
<p:tagLst xmlns:p="http://schemas.openxmlformats.org/presentationml/2006/main">
  <p:tag name="MH" val="20170602143237"/>
  <p:tag name="MH_LIBRARY" val="GRAPHIC"/>
  <p:tag name="MH_TYPE" val="Text"/>
  <p:tag name="MH_ORDER" val="1"/>
</p:tagLst>
</file>

<file path=ppt/tags/tag13.xml><?xml version="1.0" encoding="utf-8"?>
<p:tagLst xmlns:p="http://schemas.openxmlformats.org/presentationml/2006/main">
  <p:tag name="MH" val="20170602143237"/>
  <p:tag name="MH_LIBRARY" val="GRAPHIC"/>
  <p:tag name="MH_TYPE" val="Picture"/>
  <p:tag name="MH_ORDER" val="3"/>
</p:tagLst>
</file>

<file path=ppt/tags/tag14.xml><?xml version="1.0" encoding="utf-8"?>
<p:tagLst xmlns:p="http://schemas.openxmlformats.org/presentationml/2006/main">
  <p:tag name="MH" val="20170602143237"/>
  <p:tag name="MH_LIBRARY" val="GRAPHIC"/>
  <p:tag name="MH_TYPE" val="Picture"/>
  <p:tag name="MH_ORDER" val="2"/>
</p:tagLst>
</file>

<file path=ppt/tags/tag15.xml><?xml version="1.0" encoding="utf-8"?>
<p:tagLst xmlns:p="http://schemas.openxmlformats.org/presentationml/2006/main">
  <p:tag name="MH" val="20170602143237"/>
  <p:tag name="MH_LIBRARY" val="GRAPHIC"/>
  <p:tag name="MH_TYPE" val="Picture"/>
  <p:tag name="MH_ORDER" val="1"/>
</p:tagLst>
</file>

<file path=ppt/tags/tag16.xml><?xml version="1.0" encoding="utf-8"?>
<p:tagLst xmlns:p="http://schemas.openxmlformats.org/presentationml/2006/main">
  <p:tag name="MH_TYPE" val="#NeiR#"/>
  <p:tag name="MH_NUMBER" val="3"/>
  <p:tag name="MH_CATEGORY" val="#TuWHP#"/>
  <p:tag name="MH_LAYOUT" val="SubTitleText"/>
  <p:tag name="MH" val="20170602143237"/>
  <p:tag name="MH_LIBRARY" val="GRAPHIC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MH" val="20170602143046"/>
  <p:tag name="MH_LIBRARY" val="GRAPHIC"/>
  <p:tag name="MH_TYPE" val="Picture"/>
  <p:tag name="MH_ORDER" val="2"/>
</p:tagLst>
</file>

<file path=ppt/tags/tag9.xml><?xml version="1.0" encoding="utf-8"?>
<p:tagLst xmlns:p="http://schemas.openxmlformats.org/presentationml/2006/main">
  <p:tag name="MH" val="20170602144451"/>
  <p:tag name="MH_LIBRARY" val="GRAPHIC"/>
  <p:tag name="MH_TYPE" val="Picture"/>
  <p:tag name="MH_ORDER" val="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 Unicode MS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600" dirty="0" smtClean="0">
            <a:latin typeface="幼圆" panose="02010509060101010101" pitchFamily="49" charset="-122"/>
            <a:ea typeface="幼圆" panose="020105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</Words>
  <Application>WPS 演示</Application>
  <PresentationFormat>宽屏</PresentationFormat>
  <Paragraphs>159</Paragraphs>
  <Slides>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宋体</vt:lpstr>
      <vt:lpstr>Wingdings</vt:lpstr>
      <vt:lpstr>幼圆</vt:lpstr>
      <vt:lpstr>华文黑体</vt:lpstr>
      <vt:lpstr>黑体</vt:lpstr>
      <vt:lpstr>OPPOSans</vt:lpstr>
      <vt:lpstr>OPPOSans Heavy</vt:lpstr>
      <vt:lpstr>思源黑体 CN Medium</vt:lpstr>
      <vt:lpstr>Lato Black</vt:lpstr>
      <vt:lpstr>Calibri</vt:lpstr>
      <vt:lpstr>Arial Narrow</vt:lpstr>
      <vt:lpstr>微软雅黑</vt:lpstr>
      <vt:lpstr>Arial Unicode MS</vt:lpstr>
      <vt:lpstr>等线</vt:lpstr>
      <vt:lpstr>思源黑体 CN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244</dc:title>
  <dc:creator>Ben</dc:creator>
  <cp:lastModifiedBy>xd-zj-205</cp:lastModifiedBy>
  <cp:revision>577</cp:revision>
  <dcterms:created xsi:type="dcterms:W3CDTF">2016-07-03T02:34:00Z</dcterms:created>
  <dcterms:modified xsi:type="dcterms:W3CDTF">2020-08-11T11:06:36Z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